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4"/>
  </p:notesMasterIdLst>
  <p:sldIdLst>
    <p:sldId id="259" r:id="rId2"/>
    <p:sldId id="263" r:id="rId3"/>
    <p:sldId id="286" r:id="rId4"/>
    <p:sldId id="256" r:id="rId5"/>
    <p:sldId id="257" r:id="rId6"/>
    <p:sldId id="273" r:id="rId7"/>
    <p:sldId id="264" r:id="rId8"/>
    <p:sldId id="287" r:id="rId9"/>
    <p:sldId id="265" r:id="rId10"/>
    <p:sldId id="274" r:id="rId11"/>
    <p:sldId id="271" r:id="rId12"/>
    <p:sldId id="288" r:id="rId13"/>
    <p:sldId id="272" r:id="rId14"/>
    <p:sldId id="275" r:id="rId15"/>
    <p:sldId id="269" r:id="rId16"/>
    <p:sldId id="260" r:id="rId17"/>
    <p:sldId id="261" r:id="rId18"/>
    <p:sldId id="262" r:id="rId19"/>
    <p:sldId id="276" r:id="rId20"/>
    <p:sldId id="277" r:id="rId21"/>
    <p:sldId id="278" r:id="rId22"/>
    <p:sldId id="285" r:id="rId23"/>
    <p:sldId id="289" r:id="rId24"/>
    <p:sldId id="290" r:id="rId25"/>
    <p:sldId id="279" r:id="rId26"/>
    <p:sldId id="280" r:id="rId27"/>
    <p:sldId id="281" r:id="rId28"/>
    <p:sldId id="282" r:id="rId29"/>
    <p:sldId id="283" r:id="rId30"/>
    <p:sldId id="284" r:id="rId31"/>
    <p:sldId id="270" r:id="rId32"/>
    <p:sldId id="266" r:id="rId3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813D8B4-754C-4436-A647-9DB2B63F70D2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0D6E140-2AA7-468A-A9A2-D4822C5FB2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76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6E140-2AA7-468A-A9A2-D4822C5FB25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2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08FB843-E496-4FC1-B8D8-0A287AE92A8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DC9F7DC-73E2-4F62-AC22-89FDE03216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Predicting heights project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0" y="3539864"/>
            <a:ext cx="5715000" cy="1101248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782" y="-34636"/>
            <a:ext cx="8839200" cy="77724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Male </a:t>
            </a:r>
            <a:r>
              <a:rPr lang="en-US" sz="3000" dirty="0" err="1" smtClean="0"/>
              <a:t>resid</a:t>
            </a:r>
            <a:r>
              <a:rPr lang="en-US" sz="3000" dirty="0"/>
              <a:t> </a:t>
            </a:r>
            <a:r>
              <a:rPr lang="en-US" sz="3000" dirty="0" smtClean="0"/>
              <a:t>plot		Female </a:t>
            </a:r>
            <a:r>
              <a:rPr lang="en-US" sz="3000" dirty="0" err="1" smtClean="0"/>
              <a:t>resid</a:t>
            </a:r>
            <a:r>
              <a:rPr lang="en-US" sz="3000" dirty="0" smtClean="0"/>
              <a:t> plot</a:t>
            </a:r>
            <a:endParaRPr lang="en-US" sz="3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16"/>
          <a:stretch/>
        </p:blipFill>
        <p:spPr bwMode="auto">
          <a:xfrm>
            <a:off x="34636" y="1143000"/>
            <a:ext cx="4095750" cy="475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62"/>
          <a:stretch/>
        </p:blipFill>
        <p:spPr bwMode="auto">
          <a:xfrm>
            <a:off x="4495800" y="949036"/>
            <a:ext cx="4095750" cy="4745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7800" y="5983069"/>
            <a:ext cx="5324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Comment on the fit of the linear model for each gender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7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177144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Height vs. Arm Length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" y="1143000"/>
            <a:ext cx="4519749" cy="4484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1011004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65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609600"/>
            <a:ext cx="7315200" cy="5029200"/>
          </a:xfrm>
          <a:prstGeom prst="rect">
            <a:avLst/>
          </a:prstGeom>
        </p:spPr>
        <p:txBody>
          <a:bodyPr vert="horz" anchor="t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Describe graph (form, direction, strength)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Give correlation value (r)</a:t>
            </a:r>
          </a:p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HEIGHT = a + </a:t>
            </a:r>
            <a:r>
              <a:rPr lang="en-US" sz="3600" dirty="0" smtClean="0"/>
              <a:t>b(arm length)</a:t>
            </a:r>
            <a:endParaRPr lang="en-US" sz="3600" dirty="0"/>
          </a:p>
          <a:p>
            <a:endParaRPr lang="en-US" sz="3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Interpret slope…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Interpret r-squared…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Describe residual plot (form, direction, strength)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Is the linear model appropriate?  Use correlation, residual plot, and original plot</a:t>
            </a:r>
          </a:p>
          <a:p>
            <a:pPr marL="0" indent="0">
              <a:buFont typeface="Wingdings 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93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Height and arm length based on gender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59"/>
          <a:stretch/>
        </p:blipFill>
        <p:spPr bwMode="auto">
          <a:xfrm>
            <a:off x="4076700" y="1676400"/>
            <a:ext cx="4839081" cy="268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0" y="1506583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8200" y="5848458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Compare male and female data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1674291"/>
            <a:ext cx="3848100" cy="230832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FEMALES: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Describe female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line </a:t>
            </a:r>
          </a:p>
          <a:p>
            <a:endParaRPr lang="en-US" dirty="0"/>
          </a:p>
          <a:p>
            <a:r>
              <a:rPr lang="en-US" dirty="0" smtClean="0"/>
              <a:t>female height = a + b(arm length)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correlation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r-squared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39486" y="4114800"/>
            <a:ext cx="3581400" cy="258532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MALES: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Describe </a:t>
            </a:r>
            <a:r>
              <a:rPr lang="en-US" dirty="0" smtClean="0"/>
              <a:t>male </a:t>
            </a:r>
            <a:r>
              <a:rPr lang="en-US" dirty="0"/>
              <a:t>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line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r>
              <a:rPr lang="en-US" dirty="0" smtClean="0"/>
              <a:t>male </a:t>
            </a:r>
            <a:r>
              <a:rPr lang="en-US" dirty="0"/>
              <a:t>height = a + </a:t>
            </a:r>
            <a:r>
              <a:rPr lang="en-US" dirty="0" smtClean="0"/>
              <a:t>b(arm length)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</a:t>
            </a:r>
            <a:r>
              <a:rPr lang="en-US" dirty="0"/>
              <a:t>correlation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</a:t>
            </a:r>
            <a:r>
              <a:rPr lang="en-US" dirty="0"/>
              <a:t>r-squared</a:t>
            </a:r>
          </a:p>
        </p:txBody>
      </p:sp>
    </p:spTree>
    <p:extLst>
      <p:ext uri="{BB962C8B-B14F-4D97-AF65-F5344CB8AC3E}">
        <p14:creationId xmlns:p14="http://schemas.microsoft.com/office/powerpoint/2010/main" val="322665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7724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Male </a:t>
            </a:r>
            <a:r>
              <a:rPr lang="en-US" sz="3000" dirty="0" err="1" smtClean="0"/>
              <a:t>resid</a:t>
            </a:r>
            <a:r>
              <a:rPr lang="en-US" sz="3000" dirty="0"/>
              <a:t> </a:t>
            </a:r>
            <a:r>
              <a:rPr lang="en-US" sz="3000" dirty="0" smtClean="0"/>
              <a:t>plot		Female </a:t>
            </a:r>
            <a:r>
              <a:rPr lang="en-US" sz="3000" dirty="0" err="1" smtClean="0"/>
              <a:t>resid</a:t>
            </a:r>
            <a:r>
              <a:rPr lang="en-US" sz="3000" dirty="0" smtClean="0"/>
              <a:t> plot</a:t>
            </a:r>
            <a:endParaRPr lang="en-US" sz="3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92"/>
          <a:stretch/>
        </p:blipFill>
        <p:spPr bwMode="auto">
          <a:xfrm>
            <a:off x="4572000" y="914400"/>
            <a:ext cx="4095750" cy="476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92"/>
          <a:stretch/>
        </p:blipFill>
        <p:spPr bwMode="auto">
          <a:xfrm>
            <a:off x="0" y="914400"/>
            <a:ext cx="4095750" cy="476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7800" y="5906869"/>
            <a:ext cx="5324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Comment on the fit of the linear model for each gender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7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5867400" cy="8229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Best Model – Lower Leg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5240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52" name="Picture 4" descr="http://www.iedp.com/Pages/ImageManager/measuring%20artistr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8FE"/>
              </a:clrFrom>
              <a:clrTo>
                <a:srgbClr val="F9F8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337" y="-32658"/>
            <a:ext cx="2895600" cy="248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611086"/>
            <a:ext cx="7315200" cy="50079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Lower leg length seems to be the best model used to predict height</a:t>
            </a:r>
          </a:p>
          <a:p>
            <a:r>
              <a:rPr lang="en-US" dirty="0" smtClean="0"/>
              <a:t>The residual plot is scattered and doesn’t appear to have any pattern</a:t>
            </a:r>
          </a:p>
          <a:p>
            <a:r>
              <a:rPr lang="en-US" dirty="0" smtClean="0"/>
              <a:t>There is a fairly strong correlation of .8, which means it is a moderately strong plot</a:t>
            </a:r>
          </a:p>
          <a:p>
            <a:r>
              <a:rPr lang="en-US" dirty="0" smtClean="0"/>
              <a:t>64% of the change in height is due to the change in lower leg</a:t>
            </a:r>
          </a:p>
          <a:p>
            <a:pPr lvl="1"/>
            <a:r>
              <a:rPr lang="en-US" dirty="0" smtClean="0"/>
              <a:t>This helps to justify that more than 2/3 of the data's height is associated with lower leg length</a:t>
            </a:r>
          </a:p>
          <a:p>
            <a:r>
              <a:rPr lang="en-US" dirty="0" smtClean="0"/>
              <a:t>Gender doesn’t seem to affect this variable and their correlations are very similar</a:t>
            </a:r>
          </a:p>
          <a:p>
            <a:pPr lvl="1"/>
            <a:r>
              <a:rPr lang="en-US" dirty="0" smtClean="0"/>
              <a:t>.671 for females and .683 for males</a:t>
            </a:r>
          </a:p>
          <a:p>
            <a:pPr lvl="1"/>
            <a:r>
              <a:rPr lang="en-US" dirty="0" smtClean="0"/>
              <a:t>This model will work equally as well regardless of gender</a:t>
            </a:r>
          </a:p>
        </p:txBody>
      </p:sp>
    </p:spTree>
    <p:extLst>
      <p:ext uri="{BB962C8B-B14F-4D97-AF65-F5344CB8AC3E}">
        <p14:creationId xmlns:p14="http://schemas.microsoft.com/office/powerpoint/2010/main" val="129540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143000"/>
          </a:xfrm>
        </p:spPr>
        <p:txBody>
          <a:bodyPr/>
          <a:lstStyle/>
          <a:p>
            <a:r>
              <a:rPr lang="en-US" dirty="0" smtClean="0"/>
              <a:t>Our Predicted Heights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239000" cy="484632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Person 1</a:t>
            </a:r>
          </a:p>
          <a:p>
            <a:pPr lvl="1"/>
            <a:r>
              <a:rPr lang="en-US" dirty="0" smtClean="0"/>
              <a:t>Lower leg measurement = 17.5 inches </a:t>
            </a:r>
          </a:p>
          <a:p>
            <a:pPr lvl="1"/>
            <a:r>
              <a:rPr lang="en-US" dirty="0" smtClean="0"/>
              <a:t>Height = 21.2 + 2.68(17.5) = 68.1 inches</a:t>
            </a:r>
          </a:p>
          <a:p>
            <a:pPr lvl="1"/>
            <a:r>
              <a:rPr lang="en-US" dirty="0" smtClean="0"/>
              <a:t>Actual Height = 64 inches</a:t>
            </a:r>
          </a:p>
          <a:p>
            <a:pPr lvl="1"/>
            <a:r>
              <a:rPr lang="en-US" dirty="0" smtClean="0"/>
              <a:t>Residual = 64 – 68.1 = -4.1 inches</a:t>
            </a:r>
          </a:p>
          <a:p>
            <a:pPr lvl="1"/>
            <a:r>
              <a:rPr lang="en-US" dirty="0" smtClean="0"/>
              <a:t>Overestimate </a:t>
            </a:r>
          </a:p>
          <a:p>
            <a:r>
              <a:rPr lang="en-US" dirty="0" smtClean="0"/>
              <a:t>Person 2</a:t>
            </a:r>
          </a:p>
          <a:p>
            <a:pPr lvl="1"/>
            <a:r>
              <a:rPr lang="en-US" dirty="0" smtClean="0"/>
              <a:t>Lower leg measurement = 18 inches</a:t>
            </a:r>
          </a:p>
          <a:p>
            <a:pPr lvl="1"/>
            <a:r>
              <a:rPr lang="en-US" dirty="0" smtClean="0"/>
              <a:t>Height = 21.2 + 2.68(18) = 69.44 inches</a:t>
            </a:r>
          </a:p>
          <a:p>
            <a:pPr lvl="1"/>
            <a:r>
              <a:rPr lang="en-US" dirty="0" smtClean="0"/>
              <a:t>Actual Height = 67 inches</a:t>
            </a:r>
          </a:p>
          <a:p>
            <a:pPr lvl="1"/>
            <a:r>
              <a:rPr lang="en-US" dirty="0" smtClean="0"/>
              <a:t>Residual = 67 – 69.44 = -2.44 inches</a:t>
            </a:r>
          </a:p>
          <a:p>
            <a:pPr lvl="1"/>
            <a:r>
              <a:rPr lang="en-US" dirty="0" smtClean="0"/>
              <a:t>Overestimate </a:t>
            </a:r>
          </a:p>
          <a:p>
            <a:r>
              <a:rPr lang="en-US" dirty="0" smtClean="0"/>
              <a:t>Person 3</a:t>
            </a:r>
          </a:p>
          <a:p>
            <a:pPr lvl="1"/>
            <a:r>
              <a:rPr lang="en-US" dirty="0" smtClean="0"/>
              <a:t>Lower leg measurement =  17.5 inches</a:t>
            </a:r>
          </a:p>
          <a:p>
            <a:pPr lvl="1"/>
            <a:r>
              <a:rPr lang="en-US" dirty="0" smtClean="0"/>
              <a:t>Height = 21.2 + 2.68(17.5) = 68.1 inches</a:t>
            </a:r>
          </a:p>
          <a:p>
            <a:pPr lvl="1"/>
            <a:r>
              <a:rPr lang="en-US" dirty="0" smtClean="0"/>
              <a:t>Actual Height = 71 inches</a:t>
            </a:r>
          </a:p>
          <a:p>
            <a:pPr lvl="1"/>
            <a:r>
              <a:rPr lang="en-US" dirty="0" smtClean="0"/>
              <a:t>Residual = 71 – 68.1 = 2.9</a:t>
            </a:r>
          </a:p>
          <a:p>
            <a:pPr lvl="1"/>
            <a:r>
              <a:rPr lang="en-US" dirty="0" smtClean="0"/>
              <a:t>Underestimate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2" name="Picture 4" descr="http://illuminations.nctm.org/lessons/usenumbers/yardstickki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0"/>
            <a:ext cx="308028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13716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239000" cy="1143000"/>
          </a:xfrm>
        </p:spPr>
        <p:txBody>
          <a:bodyPr/>
          <a:lstStyle/>
          <a:p>
            <a:r>
              <a:rPr lang="en-US" dirty="0" smtClean="0"/>
              <a:t>Predicted teacher heights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Mrs. McNelis</a:t>
            </a:r>
          </a:p>
          <a:p>
            <a:pPr lvl="1"/>
            <a:r>
              <a:rPr lang="en-US" sz="2400" dirty="0" smtClean="0"/>
              <a:t>Height = 2.68(17.5) + 21.2 = 68.1 inches</a:t>
            </a:r>
            <a:endParaRPr lang="en-US" dirty="0" smtClean="0"/>
          </a:p>
          <a:p>
            <a:r>
              <a:rPr lang="en-US" dirty="0" smtClean="0"/>
              <a:t>Mrs. Ladley</a:t>
            </a:r>
          </a:p>
          <a:p>
            <a:pPr lvl="1"/>
            <a:r>
              <a:rPr lang="en-US" sz="2400" dirty="0" smtClean="0"/>
              <a:t>Height = 2.68(17.5) + 21.2 = 68.1 inches</a:t>
            </a:r>
            <a:endParaRPr lang="en-US" dirty="0" smtClean="0"/>
          </a:p>
          <a:p>
            <a:r>
              <a:rPr lang="en-US" dirty="0" smtClean="0"/>
              <a:t>Mr. Smith</a:t>
            </a:r>
          </a:p>
          <a:p>
            <a:pPr lvl="1"/>
            <a:r>
              <a:rPr lang="en-US" sz="2400" dirty="0" smtClean="0"/>
              <a:t>Height = 2.68(17) + 21.2 = 66.8 inches</a:t>
            </a:r>
            <a:endParaRPr lang="en-US" dirty="0" smtClean="0"/>
          </a:p>
          <a:p>
            <a:r>
              <a:rPr lang="en-US" dirty="0" smtClean="0"/>
              <a:t>Mrs. Tannous</a:t>
            </a:r>
          </a:p>
          <a:p>
            <a:pPr lvl="1"/>
            <a:r>
              <a:rPr lang="en-US" sz="2400" dirty="0" smtClean="0"/>
              <a:t>Height = 2.68(17.5) + 21.2 = 68.1 inches</a:t>
            </a:r>
            <a:endParaRPr lang="en-US" dirty="0" smtClean="0"/>
          </a:p>
          <a:p>
            <a:r>
              <a:rPr lang="en-US" dirty="0" smtClean="0"/>
              <a:t>Miss Gemgnani</a:t>
            </a:r>
          </a:p>
          <a:p>
            <a:pPr lvl="1"/>
            <a:r>
              <a:rPr lang="en-US" sz="2400" dirty="0" smtClean="0"/>
              <a:t>Height = 2.68(17.5) + 21.2 = 68.1 inches</a:t>
            </a:r>
            <a:endParaRPr lang="en-US" dirty="0" smtClean="0"/>
          </a:p>
          <a:p>
            <a:r>
              <a:rPr lang="en-US" dirty="0" smtClean="0"/>
              <a:t>Mrs. Bolton</a:t>
            </a:r>
          </a:p>
          <a:p>
            <a:pPr lvl="1"/>
            <a:r>
              <a:rPr lang="en-US" sz="2400" dirty="0" smtClean="0"/>
              <a:t>Height = 2.68(17) + 21.2 = 66.8 inches</a:t>
            </a:r>
          </a:p>
        </p:txBody>
      </p:sp>
      <p:pic>
        <p:nvPicPr>
          <p:cNvPr id="3076" name="Picture 4" descr="http://blog.sysomos.com/wp-content/uploads/2010/05/question-mark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4624">
            <a:off x="5609720" y="2513765"/>
            <a:ext cx="28956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0" y="13716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Based on what we have learned in class we are confident in our predictions</a:t>
            </a:r>
          </a:p>
          <a:p>
            <a:pPr lvl="1"/>
            <a:r>
              <a:rPr lang="en-US" dirty="0" smtClean="0"/>
              <a:t>Strong correlation, linear original plot, scattered residual plot</a:t>
            </a:r>
          </a:p>
          <a:p>
            <a:r>
              <a:rPr lang="en-US" dirty="0" smtClean="0"/>
              <a:t>However, based on our predictions we are not as confident</a:t>
            </a:r>
          </a:p>
          <a:p>
            <a:pPr lvl="1"/>
            <a:r>
              <a:rPr lang="en-US" dirty="0" smtClean="0"/>
              <a:t>Large residuals in our own heights</a:t>
            </a:r>
          </a:p>
          <a:p>
            <a:pPr lvl="1"/>
            <a:r>
              <a:rPr lang="en-US" dirty="0" smtClean="0"/>
              <a:t>Not all the teachers are the same height</a:t>
            </a:r>
          </a:p>
          <a:p>
            <a:r>
              <a:rPr lang="en-US" dirty="0" smtClean="0"/>
              <a:t>If we measured more specific (instead of the nearest half inch) we could have obtained a more accurate measurement</a:t>
            </a:r>
          </a:p>
          <a:p>
            <a:pPr lvl="1"/>
            <a:r>
              <a:rPr lang="en-US" dirty="0" smtClean="0"/>
              <a:t>More confident</a:t>
            </a:r>
          </a:p>
          <a:p>
            <a:pPr lvl="1"/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5240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Linreg</a:t>
            </a:r>
            <a:r>
              <a:rPr lang="en-US" dirty="0" smtClean="0"/>
              <a:t> t test (on best model)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linear model for best </a:t>
            </a:r>
            <a:r>
              <a:rPr lang="en-US" dirty="0" smtClean="0"/>
              <a:t>measurement and copy onto </a:t>
            </a:r>
            <a:r>
              <a:rPr lang="en-US" dirty="0" err="1" smtClean="0"/>
              <a:t>ppt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09875"/>
            <a:ext cx="473392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52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133600"/>
            <a:ext cx="6156959" cy="360381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Our group measured…</a:t>
            </a:r>
          </a:p>
          <a:p>
            <a:pPr lvl="1"/>
            <a:r>
              <a:rPr lang="en-US" sz="2400" u="sng" dirty="0" smtClean="0"/>
              <a:t>Arm length</a:t>
            </a:r>
            <a:r>
              <a:rPr lang="en-US" sz="2400" dirty="0" smtClean="0"/>
              <a:t>- From shoulder to farthest finger tip.</a:t>
            </a:r>
          </a:p>
          <a:p>
            <a:pPr lvl="1"/>
            <a:r>
              <a:rPr lang="en-US" sz="2400" u="sng" dirty="0" smtClean="0"/>
              <a:t>Wrist circumference</a:t>
            </a:r>
            <a:r>
              <a:rPr lang="en-US" sz="2400" dirty="0" smtClean="0"/>
              <a:t>- Wrapped tape measure around the subject’s wrist.</a:t>
            </a:r>
          </a:p>
          <a:p>
            <a:pPr lvl="1"/>
            <a:r>
              <a:rPr lang="en-US" sz="2400" u="sng" dirty="0" smtClean="0"/>
              <a:t>Lower Leg</a:t>
            </a:r>
            <a:r>
              <a:rPr lang="en-US" sz="2400" dirty="0" smtClean="0"/>
              <a:t>- (Had subject sit down) From top of knee to ankle.</a:t>
            </a:r>
          </a:p>
          <a:p>
            <a:pPr lvl="1"/>
            <a:r>
              <a:rPr lang="en-US" sz="2400" dirty="0" smtClean="0"/>
              <a:t>Actual height and gender were also collected.</a:t>
            </a:r>
            <a:endParaRPr lang="en-US" sz="2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5240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8" name="Picture 4" descr="http://www.vansonleathers.com/measure1/images/measur4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73491"/>
            <a:ext cx="1809750" cy="241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eveningarwen.com/images/58.larg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9" b="25881"/>
          <a:stretch/>
        </p:blipFill>
        <p:spPr bwMode="auto">
          <a:xfrm>
            <a:off x="4152084" y="5258936"/>
            <a:ext cx="2858316" cy="1599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thedietdiary.com/knittingfiend/Gifs/bodygifs/wrist_cli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35131"/>
            <a:ext cx="1676400" cy="1749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1.gstatic.com/images?q=tbn:ANd9GcSilyyXJI7FXdlRvk_eM9WHXdmgSNFlO3WOuKNfe-VH6jI4tQ1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1985"/>
            <a:ext cx="1638300" cy="2790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45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62271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Do </a:t>
            </a:r>
            <a:r>
              <a:rPr lang="en-US" dirty="0" err="1"/>
              <a:t>lin</a:t>
            </a:r>
            <a:r>
              <a:rPr lang="en-US" dirty="0"/>
              <a:t> </a:t>
            </a:r>
            <a:r>
              <a:rPr lang="en-US" dirty="0" err="1"/>
              <a:t>Reg</a:t>
            </a:r>
            <a:r>
              <a:rPr lang="en-US" dirty="0"/>
              <a:t> t test using the output above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Ho</a:t>
            </a:r>
            <a:r>
              <a:rPr lang="en-US" dirty="0" smtClean="0"/>
              <a:t>: </a:t>
            </a:r>
            <a:r>
              <a:rPr lang="el-GR" dirty="0" smtClean="0"/>
              <a:t>β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 smtClean="0"/>
              <a:t>= 0</a:t>
            </a:r>
          </a:p>
          <a:p>
            <a:pPr marL="0" indent="0">
              <a:buNone/>
            </a:pPr>
            <a:r>
              <a:rPr lang="en-US" dirty="0" smtClean="0"/>
              <a:t>Ha: </a:t>
            </a:r>
            <a:r>
              <a:rPr lang="el-GR" dirty="0" smtClean="0"/>
              <a:t>β</a:t>
            </a:r>
            <a:r>
              <a:rPr lang="en-US" baseline="-25000" dirty="0" smtClean="0"/>
              <a:t>1</a:t>
            </a:r>
            <a:r>
              <a:rPr lang="en-US" dirty="0" smtClean="0"/>
              <a:t> &gt;, &lt;, ≠ </a:t>
            </a:r>
            <a:r>
              <a:rPr lang="en-US" dirty="0" smtClean="0"/>
              <a:t>0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Conditions (with graphs!) &amp; statement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 = </a:t>
            </a:r>
            <a:r>
              <a:rPr lang="en-US" dirty="0" smtClean="0"/>
              <a:t>	</a:t>
            </a:r>
            <a:r>
              <a:rPr lang="en-US" u="sng" dirty="0" smtClean="0"/>
              <a:t>2.6823</a:t>
            </a:r>
            <a:r>
              <a:rPr lang="en-US" dirty="0"/>
              <a:t>  </a:t>
            </a:r>
            <a:r>
              <a:rPr lang="en-US" dirty="0" smtClean="0"/>
              <a:t>    = </a:t>
            </a:r>
            <a:r>
              <a:rPr lang="en-US" dirty="0"/>
              <a:t>8.474</a:t>
            </a:r>
            <a:endParaRPr lang="en-US" u="sng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0.3167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P(t &gt; 8.474|df = n—2) =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We reject Ho….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We have sufficient evidence…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Therefore…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56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 </a:t>
            </a:r>
            <a:r>
              <a:rPr lang="en-US" dirty="0" err="1" smtClean="0"/>
              <a:t>Reg</a:t>
            </a:r>
            <a:r>
              <a:rPr lang="en-US" dirty="0" smtClean="0"/>
              <a:t> Confidence interval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we rejected Ho, we need to complete a conf. int.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Statement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 </a:t>
            </a:r>
            <a:r>
              <a:rPr lang="en-US" u="sng" dirty="0" smtClean="0"/>
              <a:t>+</a:t>
            </a:r>
            <a:r>
              <a:rPr lang="en-US" dirty="0" smtClean="0"/>
              <a:t> t*(</a:t>
            </a:r>
            <a:r>
              <a:rPr lang="en-US" dirty="0" err="1" smtClean="0"/>
              <a:t>SE</a:t>
            </a:r>
            <a:r>
              <a:rPr lang="en-US" baseline="-25000" dirty="0" err="1" smtClean="0"/>
              <a:t>b</a:t>
            </a:r>
            <a:r>
              <a:rPr lang="en-US" dirty="0" smtClean="0"/>
              <a:t>) = (____, ____)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are 90% confident that for every 1 X variable unit increase, the Y variable increases btw ____ and ____ units on average.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66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gender heights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Summary Stats:</a:t>
            </a:r>
          </a:p>
          <a:p>
            <a:pPr marL="0" indent="0">
              <a:buNone/>
            </a:pPr>
            <a:r>
              <a:rPr lang="en-US" dirty="0" smtClean="0"/>
              <a:t>(do not copy this table from Fathom.  Instead, type these on your slide neatly)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72301"/>
            <a:ext cx="4267200" cy="341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62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sample t test on the mean height of male/female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Ho: </a:t>
            </a:r>
            <a:r>
              <a:rPr lang="el-GR" dirty="0" smtClean="0"/>
              <a:t>μ</a:t>
            </a:r>
            <a:r>
              <a:rPr lang="en-US" dirty="0" smtClean="0"/>
              <a:t> males = </a:t>
            </a:r>
            <a:r>
              <a:rPr lang="el-GR" dirty="0"/>
              <a:t>μ </a:t>
            </a:r>
            <a:r>
              <a:rPr lang="en-US" dirty="0" smtClean="0"/>
              <a:t>females</a:t>
            </a:r>
          </a:p>
          <a:p>
            <a:pPr marL="0" indent="0">
              <a:buNone/>
            </a:pPr>
            <a:r>
              <a:rPr lang="en-US" dirty="0" smtClean="0"/>
              <a:t>Ha: </a:t>
            </a:r>
            <a:r>
              <a:rPr lang="el-GR" dirty="0"/>
              <a:t>μ </a:t>
            </a:r>
            <a:r>
              <a:rPr lang="en-US" dirty="0" smtClean="0"/>
              <a:t>males ≠ </a:t>
            </a:r>
            <a:r>
              <a:rPr lang="el-GR" dirty="0"/>
              <a:t>μ </a:t>
            </a:r>
            <a:r>
              <a:rPr lang="en-US" dirty="0" smtClean="0"/>
              <a:t>females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 = </a:t>
            </a:r>
            <a:r>
              <a:rPr lang="en-US" u="sng" dirty="0" smtClean="0"/>
              <a:t>26.2632 – 28.587 </a:t>
            </a:r>
            <a:r>
              <a:rPr lang="en-US" dirty="0" smtClean="0"/>
              <a:t>=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 smtClean="0"/>
              <a:t>s</a:t>
            </a:r>
            <a:r>
              <a:rPr lang="en-US" u="sng" baseline="-25000" dirty="0" smtClean="0"/>
              <a:t>1</a:t>
            </a:r>
            <a:r>
              <a:rPr lang="en-US" u="sng" baseline="30000" dirty="0" smtClean="0"/>
              <a:t>2</a:t>
            </a:r>
            <a:r>
              <a:rPr lang="en-US" dirty="0" smtClean="0"/>
              <a:t>   +  </a:t>
            </a:r>
            <a:r>
              <a:rPr lang="en-US" u="sng" dirty="0" smtClean="0"/>
              <a:t>s</a:t>
            </a:r>
            <a:r>
              <a:rPr lang="en-US" u="sng" baseline="-25000" dirty="0" smtClean="0"/>
              <a:t>2</a:t>
            </a:r>
            <a:r>
              <a:rPr lang="en-US" u="sng" baseline="30000" dirty="0" smtClean="0"/>
              <a:t>2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	n1	 n2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2* P(t &gt; _______| </a:t>
            </a:r>
            <a:r>
              <a:rPr lang="en-US" dirty="0" err="1" smtClean="0"/>
              <a:t>df</a:t>
            </a:r>
            <a:r>
              <a:rPr lang="en-US" dirty="0" smtClean="0"/>
              <a:t> = ___) =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We reject…..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We have sufficient evidence ….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1115291" y="3276600"/>
            <a:ext cx="2244436" cy="951040"/>
          </a:xfrm>
          <a:custGeom>
            <a:avLst/>
            <a:gdLst>
              <a:gd name="connsiteX0" fmla="*/ 0 w 2244436"/>
              <a:gd name="connsiteY0" fmla="*/ 623454 h 951040"/>
              <a:gd name="connsiteX1" fmla="*/ 41563 w 2244436"/>
              <a:gd name="connsiteY1" fmla="*/ 692727 h 951040"/>
              <a:gd name="connsiteX2" fmla="*/ 69272 w 2244436"/>
              <a:gd name="connsiteY2" fmla="*/ 734290 h 951040"/>
              <a:gd name="connsiteX3" fmla="*/ 83127 w 2244436"/>
              <a:gd name="connsiteY3" fmla="*/ 775854 h 951040"/>
              <a:gd name="connsiteX4" fmla="*/ 110836 w 2244436"/>
              <a:gd name="connsiteY4" fmla="*/ 817418 h 951040"/>
              <a:gd name="connsiteX5" fmla="*/ 152400 w 2244436"/>
              <a:gd name="connsiteY5" fmla="*/ 900545 h 951040"/>
              <a:gd name="connsiteX6" fmla="*/ 180109 w 2244436"/>
              <a:gd name="connsiteY6" fmla="*/ 817418 h 951040"/>
              <a:gd name="connsiteX7" fmla="*/ 193963 w 2244436"/>
              <a:gd name="connsiteY7" fmla="*/ 0 h 951040"/>
              <a:gd name="connsiteX8" fmla="*/ 346363 w 2244436"/>
              <a:gd name="connsiteY8" fmla="*/ 13854 h 951040"/>
              <a:gd name="connsiteX9" fmla="*/ 457200 w 2244436"/>
              <a:gd name="connsiteY9" fmla="*/ 27709 h 951040"/>
              <a:gd name="connsiteX10" fmla="*/ 1717963 w 2244436"/>
              <a:gd name="connsiteY10" fmla="*/ 55418 h 951040"/>
              <a:gd name="connsiteX11" fmla="*/ 2244436 w 2244436"/>
              <a:gd name="connsiteY11" fmla="*/ 69272 h 95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4436" h="951040">
                <a:moveTo>
                  <a:pt x="0" y="623454"/>
                </a:moveTo>
                <a:cubicBezTo>
                  <a:pt x="13854" y="646545"/>
                  <a:pt x="27291" y="669892"/>
                  <a:pt x="41563" y="692727"/>
                </a:cubicBezTo>
                <a:cubicBezTo>
                  <a:pt x="50388" y="706847"/>
                  <a:pt x="61825" y="719397"/>
                  <a:pt x="69272" y="734290"/>
                </a:cubicBezTo>
                <a:cubicBezTo>
                  <a:pt x="75803" y="747352"/>
                  <a:pt x="76596" y="762792"/>
                  <a:pt x="83127" y="775854"/>
                </a:cubicBezTo>
                <a:cubicBezTo>
                  <a:pt x="90574" y="790747"/>
                  <a:pt x="103389" y="802525"/>
                  <a:pt x="110836" y="817418"/>
                </a:cubicBezTo>
                <a:cubicBezTo>
                  <a:pt x="168197" y="932139"/>
                  <a:pt x="72989" y="781427"/>
                  <a:pt x="152400" y="900545"/>
                </a:cubicBezTo>
                <a:cubicBezTo>
                  <a:pt x="175828" y="970833"/>
                  <a:pt x="175093" y="987979"/>
                  <a:pt x="180109" y="817418"/>
                </a:cubicBezTo>
                <a:cubicBezTo>
                  <a:pt x="188121" y="545024"/>
                  <a:pt x="189345" y="272473"/>
                  <a:pt x="193963" y="0"/>
                </a:cubicBezTo>
                <a:lnTo>
                  <a:pt x="346363" y="13854"/>
                </a:lnTo>
                <a:cubicBezTo>
                  <a:pt x="383392" y="17752"/>
                  <a:pt x="420069" y="24959"/>
                  <a:pt x="457200" y="27709"/>
                </a:cubicBezTo>
                <a:cubicBezTo>
                  <a:pt x="840401" y="56094"/>
                  <a:pt x="1435355" y="51493"/>
                  <a:pt x="1717963" y="55418"/>
                </a:cubicBezTo>
                <a:cubicBezTo>
                  <a:pt x="2059566" y="74395"/>
                  <a:pt x="1884089" y="69272"/>
                  <a:pt x="2244436" y="6927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0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 interval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reject Ho, complete an appropriate confidence interval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79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7239000" cy="7772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of arm length by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0" y="2114550"/>
            <a:ext cx="3314700" cy="19719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DO NOT put this type of table on your power point!!  Write out the numbers neatly. 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85950"/>
            <a:ext cx="40005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63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significance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Ho: </a:t>
            </a:r>
            <a:r>
              <a:rPr lang="el-GR" dirty="0" smtClean="0"/>
              <a:t>μ</a:t>
            </a:r>
            <a:r>
              <a:rPr lang="en-US" dirty="0" smtClean="0"/>
              <a:t> males = </a:t>
            </a:r>
            <a:r>
              <a:rPr lang="el-GR" dirty="0"/>
              <a:t>μ </a:t>
            </a:r>
            <a:r>
              <a:rPr lang="en-US" dirty="0" smtClean="0"/>
              <a:t>females</a:t>
            </a:r>
          </a:p>
          <a:p>
            <a:pPr marL="0" indent="0">
              <a:buNone/>
            </a:pPr>
            <a:r>
              <a:rPr lang="en-US" dirty="0" smtClean="0"/>
              <a:t>Ha: </a:t>
            </a:r>
            <a:r>
              <a:rPr lang="el-GR" dirty="0"/>
              <a:t>μ </a:t>
            </a:r>
            <a:r>
              <a:rPr lang="en-US" dirty="0" smtClean="0"/>
              <a:t>males ≠ </a:t>
            </a:r>
            <a:r>
              <a:rPr lang="el-GR" dirty="0"/>
              <a:t>μ </a:t>
            </a:r>
            <a:r>
              <a:rPr lang="en-US" dirty="0" smtClean="0"/>
              <a:t>females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 = </a:t>
            </a:r>
            <a:r>
              <a:rPr lang="en-US" u="sng" dirty="0" smtClean="0"/>
              <a:t>26.2632 – 28.587 </a:t>
            </a:r>
            <a:r>
              <a:rPr lang="en-US" dirty="0" smtClean="0"/>
              <a:t>=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 smtClean="0"/>
              <a:t>s</a:t>
            </a:r>
            <a:r>
              <a:rPr lang="en-US" u="sng" baseline="-25000" dirty="0" smtClean="0"/>
              <a:t>1</a:t>
            </a:r>
            <a:r>
              <a:rPr lang="en-US" u="sng" baseline="30000" dirty="0" smtClean="0"/>
              <a:t>2</a:t>
            </a:r>
            <a:r>
              <a:rPr lang="en-US" dirty="0" smtClean="0"/>
              <a:t>   +  </a:t>
            </a:r>
            <a:r>
              <a:rPr lang="en-US" u="sng" dirty="0" smtClean="0"/>
              <a:t>s</a:t>
            </a:r>
            <a:r>
              <a:rPr lang="en-US" u="sng" baseline="-25000" dirty="0" smtClean="0"/>
              <a:t>2</a:t>
            </a:r>
            <a:r>
              <a:rPr lang="en-US" u="sng" baseline="30000" dirty="0" smtClean="0"/>
              <a:t>2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	n1	 n2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2* P(t &gt; _______| </a:t>
            </a:r>
            <a:r>
              <a:rPr lang="en-US" dirty="0" err="1" smtClean="0"/>
              <a:t>df</a:t>
            </a:r>
            <a:r>
              <a:rPr lang="en-US" dirty="0" smtClean="0"/>
              <a:t> = ___) =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We reject…..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We have sufficient evidence ….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1115291" y="3276600"/>
            <a:ext cx="2244436" cy="951040"/>
          </a:xfrm>
          <a:custGeom>
            <a:avLst/>
            <a:gdLst>
              <a:gd name="connsiteX0" fmla="*/ 0 w 2244436"/>
              <a:gd name="connsiteY0" fmla="*/ 623454 h 951040"/>
              <a:gd name="connsiteX1" fmla="*/ 41563 w 2244436"/>
              <a:gd name="connsiteY1" fmla="*/ 692727 h 951040"/>
              <a:gd name="connsiteX2" fmla="*/ 69272 w 2244436"/>
              <a:gd name="connsiteY2" fmla="*/ 734290 h 951040"/>
              <a:gd name="connsiteX3" fmla="*/ 83127 w 2244436"/>
              <a:gd name="connsiteY3" fmla="*/ 775854 h 951040"/>
              <a:gd name="connsiteX4" fmla="*/ 110836 w 2244436"/>
              <a:gd name="connsiteY4" fmla="*/ 817418 h 951040"/>
              <a:gd name="connsiteX5" fmla="*/ 152400 w 2244436"/>
              <a:gd name="connsiteY5" fmla="*/ 900545 h 951040"/>
              <a:gd name="connsiteX6" fmla="*/ 180109 w 2244436"/>
              <a:gd name="connsiteY6" fmla="*/ 817418 h 951040"/>
              <a:gd name="connsiteX7" fmla="*/ 193963 w 2244436"/>
              <a:gd name="connsiteY7" fmla="*/ 0 h 951040"/>
              <a:gd name="connsiteX8" fmla="*/ 346363 w 2244436"/>
              <a:gd name="connsiteY8" fmla="*/ 13854 h 951040"/>
              <a:gd name="connsiteX9" fmla="*/ 457200 w 2244436"/>
              <a:gd name="connsiteY9" fmla="*/ 27709 h 951040"/>
              <a:gd name="connsiteX10" fmla="*/ 1717963 w 2244436"/>
              <a:gd name="connsiteY10" fmla="*/ 55418 h 951040"/>
              <a:gd name="connsiteX11" fmla="*/ 2244436 w 2244436"/>
              <a:gd name="connsiteY11" fmla="*/ 69272 h 95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4436" h="951040">
                <a:moveTo>
                  <a:pt x="0" y="623454"/>
                </a:moveTo>
                <a:cubicBezTo>
                  <a:pt x="13854" y="646545"/>
                  <a:pt x="27291" y="669892"/>
                  <a:pt x="41563" y="692727"/>
                </a:cubicBezTo>
                <a:cubicBezTo>
                  <a:pt x="50388" y="706847"/>
                  <a:pt x="61825" y="719397"/>
                  <a:pt x="69272" y="734290"/>
                </a:cubicBezTo>
                <a:cubicBezTo>
                  <a:pt x="75803" y="747352"/>
                  <a:pt x="76596" y="762792"/>
                  <a:pt x="83127" y="775854"/>
                </a:cubicBezTo>
                <a:cubicBezTo>
                  <a:pt x="90574" y="790747"/>
                  <a:pt x="103389" y="802525"/>
                  <a:pt x="110836" y="817418"/>
                </a:cubicBezTo>
                <a:cubicBezTo>
                  <a:pt x="168197" y="932139"/>
                  <a:pt x="72989" y="781427"/>
                  <a:pt x="152400" y="900545"/>
                </a:cubicBezTo>
                <a:cubicBezTo>
                  <a:pt x="175828" y="970833"/>
                  <a:pt x="175093" y="987979"/>
                  <a:pt x="180109" y="817418"/>
                </a:cubicBezTo>
                <a:cubicBezTo>
                  <a:pt x="188121" y="545024"/>
                  <a:pt x="189345" y="272473"/>
                  <a:pt x="193963" y="0"/>
                </a:cubicBezTo>
                <a:lnTo>
                  <a:pt x="346363" y="13854"/>
                </a:lnTo>
                <a:cubicBezTo>
                  <a:pt x="383392" y="17752"/>
                  <a:pt x="420069" y="24959"/>
                  <a:pt x="457200" y="27709"/>
                </a:cubicBezTo>
                <a:cubicBezTo>
                  <a:pt x="840401" y="56094"/>
                  <a:pt x="1435355" y="51493"/>
                  <a:pt x="1717963" y="55418"/>
                </a:cubicBezTo>
                <a:cubicBezTo>
                  <a:pt x="2059566" y="74395"/>
                  <a:pt x="1884089" y="69272"/>
                  <a:pt x="2244436" y="6927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25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 interval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reject Ho, complete an appropriate confidence interval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8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7"/>
            <a:ext cx="7239000" cy="7772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of HEIGHT by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0" y="990600"/>
            <a:ext cx="3314700" cy="19719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DO NOT put this type of table on your power point!!  Write out the numbers neatly. 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3781425" cy="4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61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significance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Ho: </a:t>
            </a:r>
            <a:r>
              <a:rPr lang="el-GR" dirty="0" smtClean="0"/>
              <a:t>μ</a:t>
            </a:r>
            <a:r>
              <a:rPr lang="en-US" dirty="0" smtClean="0"/>
              <a:t> males = </a:t>
            </a:r>
            <a:r>
              <a:rPr lang="el-GR" dirty="0"/>
              <a:t>μ </a:t>
            </a:r>
            <a:r>
              <a:rPr lang="en-US" dirty="0" smtClean="0"/>
              <a:t>females</a:t>
            </a:r>
          </a:p>
          <a:p>
            <a:pPr marL="0" indent="0">
              <a:buNone/>
            </a:pPr>
            <a:r>
              <a:rPr lang="en-US" dirty="0" smtClean="0"/>
              <a:t>Ha: </a:t>
            </a:r>
            <a:r>
              <a:rPr lang="el-GR" dirty="0"/>
              <a:t>μ </a:t>
            </a:r>
            <a:r>
              <a:rPr lang="en-US" dirty="0" smtClean="0"/>
              <a:t>males ≠ </a:t>
            </a:r>
            <a:r>
              <a:rPr lang="el-GR" dirty="0"/>
              <a:t>μ </a:t>
            </a:r>
            <a:r>
              <a:rPr lang="en-US" dirty="0" smtClean="0"/>
              <a:t>females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 = </a:t>
            </a:r>
            <a:r>
              <a:rPr lang="en-US" u="sng" dirty="0" smtClean="0"/>
              <a:t>xbar1 – xbar2 </a:t>
            </a:r>
            <a:r>
              <a:rPr lang="en-US" dirty="0" smtClean="0"/>
              <a:t>=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u="sng" dirty="0" smtClean="0"/>
              <a:t>s</a:t>
            </a:r>
            <a:r>
              <a:rPr lang="en-US" u="sng" baseline="-25000" dirty="0" smtClean="0"/>
              <a:t>1</a:t>
            </a:r>
            <a:r>
              <a:rPr lang="en-US" u="sng" baseline="30000" dirty="0" smtClean="0"/>
              <a:t>2</a:t>
            </a:r>
            <a:r>
              <a:rPr lang="en-US" dirty="0" smtClean="0"/>
              <a:t>   +  </a:t>
            </a:r>
            <a:r>
              <a:rPr lang="en-US" u="sng" dirty="0" smtClean="0"/>
              <a:t>s</a:t>
            </a:r>
            <a:r>
              <a:rPr lang="en-US" u="sng" baseline="-25000" dirty="0" smtClean="0"/>
              <a:t>2</a:t>
            </a:r>
            <a:r>
              <a:rPr lang="en-US" u="sng" baseline="30000" dirty="0" smtClean="0"/>
              <a:t>2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	n1	 n2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2* P(t &gt; _______| </a:t>
            </a:r>
            <a:r>
              <a:rPr lang="en-US" dirty="0" err="1" smtClean="0"/>
              <a:t>df</a:t>
            </a:r>
            <a:r>
              <a:rPr lang="en-US" dirty="0" smtClean="0"/>
              <a:t> = ___) =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We reject…..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We have sufficient evidence ….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1115291" y="3352800"/>
            <a:ext cx="2244436" cy="951040"/>
          </a:xfrm>
          <a:custGeom>
            <a:avLst/>
            <a:gdLst>
              <a:gd name="connsiteX0" fmla="*/ 0 w 2244436"/>
              <a:gd name="connsiteY0" fmla="*/ 623454 h 951040"/>
              <a:gd name="connsiteX1" fmla="*/ 41563 w 2244436"/>
              <a:gd name="connsiteY1" fmla="*/ 692727 h 951040"/>
              <a:gd name="connsiteX2" fmla="*/ 69272 w 2244436"/>
              <a:gd name="connsiteY2" fmla="*/ 734290 h 951040"/>
              <a:gd name="connsiteX3" fmla="*/ 83127 w 2244436"/>
              <a:gd name="connsiteY3" fmla="*/ 775854 h 951040"/>
              <a:gd name="connsiteX4" fmla="*/ 110836 w 2244436"/>
              <a:gd name="connsiteY4" fmla="*/ 817418 h 951040"/>
              <a:gd name="connsiteX5" fmla="*/ 152400 w 2244436"/>
              <a:gd name="connsiteY5" fmla="*/ 900545 h 951040"/>
              <a:gd name="connsiteX6" fmla="*/ 180109 w 2244436"/>
              <a:gd name="connsiteY6" fmla="*/ 817418 h 951040"/>
              <a:gd name="connsiteX7" fmla="*/ 193963 w 2244436"/>
              <a:gd name="connsiteY7" fmla="*/ 0 h 951040"/>
              <a:gd name="connsiteX8" fmla="*/ 346363 w 2244436"/>
              <a:gd name="connsiteY8" fmla="*/ 13854 h 951040"/>
              <a:gd name="connsiteX9" fmla="*/ 457200 w 2244436"/>
              <a:gd name="connsiteY9" fmla="*/ 27709 h 951040"/>
              <a:gd name="connsiteX10" fmla="*/ 1717963 w 2244436"/>
              <a:gd name="connsiteY10" fmla="*/ 55418 h 951040"/>
              <a:gd name="connsiteX11" fmla="*/ 2244436 w 2244436"/>
              <a:gd name="connsiteY11" fmla="*/ 69272 h 95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4436" h="951040">
                <a:moveTo>
                  <a:pt x="0" y="623454"/>
                </a:moveTo>
                <a:cubicBezTo>
                  <a:pt x="13854" y="646545"/>
                  <a:pt x="27291" y="669892"/>
                  <a:pt x="41563" y="692727"/>
                </a:cubicBezTo>
                <a:cubicBezTo>
                  <a:pt x="50388" y="706847"/>
                  <a:pt x="61825" y="719397"/>
                  <a:pt x="69272" y="734290"/>
                </a:cubicBezTo>
                <a:cubicBezTo>
                  <a:pt x="75803" y="747352"/>
                  <a:pt x="76596" y="762792"/>
                  <a:pt x="83127" y="775854"/>
                </a:cubicBezTo>
                <a:cubicBezTo>
                  <a:pt x="90574" y="790747"/>
                  <a:pt x="103389" y="802525"/>
                  <a:pt x="110836" y="817418"/>
                </a:cubicBezTo>
                <a:cubicBezTo>
                  <a:pt x="168197" y="932139"/>
                  <a:pt x="72989" y="781427"/>
                  <a:pt x="152400" y="900545"/>
                </a:cubicBezTo>
                <a:cubicBezTo>
                  <a:pt x="175828" y="970833"/>
                  <a:pt x="175093" y="987979"/>
                  <a:pt x="180109" y="817418"/>
                </a:cubicBezTo>
                <a:cubicBezTo>
                  <a:pt x="188121" y="545024"/>
                  <a:pt x="189345" y="272473"/>
                  <a:pt x="193963" y="0"/>
                </a:cubicBezTo>
                <a:lnTo>
                  <a:pt x="346363" y="13854"/>
                </a:lnTo>
                <a:cubicBezTo>
                  <a:pt x="383392" y="17752"/>
                  <a:pt x="420069" y="24959"/>
                  <a:pt x="457200" y="27709"/>
                </a:cubicBezTo>
                <a:cubicBezTo>
                  <a:pt x="840401" y="56094"/>
                  <a:pt x="1435355" y="51493"/>
                  <a:pt x="1717963" y="55418"/>
                </a:cubicBezTo>
                <a:cubicBezTo>
                  <a:pt x="2059566" y="74395"/>
                  <a:pt x="1884089" y="69272"/>
                  <a:pt x="2244436" y="6927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6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7"/>
          <a:stretch/>
        </p:blipFill>
        <p:spPr bwMode="auto">
          <a:xfrm>
            <a:off x="346364" y="1288350"/>
            <a:ext cx="4729162" cy="446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Height vs. Lower Leg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55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 interval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reject Ho, complete an appropriate confidence interval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228600"/>
            <a:ext cx="7239000" cy="822960"/>
          </a:xfrm>
        </p:spPr>
        <p:txBody>
          <a:bodyPr/>
          <a:lstStyle/>
          <a:p>
            <a:r>
              <a:rPr lang="en-US" dirty="0" smtClean="0"/>
              <a:t>Bias and errors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2954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tape meas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CC00"/>
              </a:clrFrom>
              <a:clrTo>
                <a:srgbClr val="FFCC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53000" y="23790"/>
            <a:ext cx="3124200" cy="2534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086600" cy="4855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did not take the most accurate measurements and often times just rounded to the closest half of inch</a:t>
            </a:r>
          </a:p>
          <a:p>
            <a:r>
              <a:rPr lang="en-US" dirty="0" smtClean="0"/>
              <a:t>With people who were wearing pants it was sometimes hard to tell where the ankle was when measuring the lower leg</a:t>
            </a:r>
          </a:p>
          <a:p>
            <a:r>
              <a:rPr lang="en-US" dirty="0" smtClean="0"/>
              <a:t>People who had their hair styled up higher than their head made it hard to accurately measure their height</a:t>
            </a:r>
          </a:p>
          <a:p>
            <a:r>
              <a:rPr lang="en-US" dirty="0" smtClean="0"/>
              <a:t>Sometimes people didn’t hold out their arms perfectly straight and that could have possibly affected the measurement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09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Lower leg was the best predictor</a:t>
            </a:r>
          </a:p>
          <a:p>
            <a:pPr lvl="1"/>
            <a:r>
              <a:rPr lang="en-US" dirty="0" smtClean="0"/>
              <a:t>Strong correlation, linear original plot, scattered residual plot</a:t>
            </a:r>
            <a:endParaRPr lang="en-US" dirty="0"/>
          </a:p>
          <a:p>
            <a:pPr lvl="1"/>
            <a:r>
              <a:rPr lang="en-US" dirty="0" smtClean="0"/>
              <a:t>Resistant to gender</a:t>
            </a:r>
          </a:p>
          <a:p>
            <a:r>
              <a:rPr lang="en-US" dirty="0" smtClean="0"/>
              <a:t>Males had a slightly higher correlation overall</a:t>
            </a:r>
          </a:p>
          <a:p>
            <a:r>
              <a:rPr lang="en-US" dirty="0" smtClean="0"/>
              <a:t>Most of the time females had slightly lower measurements</a:t>
            </a:r>
          </a:p>
          <a:p>
            <a:r>
              <a:rPr lang="en-US" dirty="0" smtClean="0"/>
              <a:t>Arm length had the highest correlation (.835)</a:t>
            </a:r>
          </a:p>
          <a:p>
            <a:pPr lvl="1"/>
            <a:r>
              <a:rPr lang="en-US" dirty="0" smtClean="0"/>
              <a:t>Wrist circumference had the lowest (.637)</a:t>
            </a:r>
          </a:p>
          <a:p>
            <a:r>
              <a:rPr lang="en-US" dirty="0" smtClean="0"/>
              <a:t>Future</a:t>
            </a:r>
          </a:p>
          <a:p>
            <a:pPr lvl="1"/>
            <a:r>
              <a:rPr lang="en-US" dirty="0" smtClean="0"/>
              <a:t>More specific measurements</a:t>
            </a:r>
          </a:p>
          <a:p>
            <a:pPr lvl="1"/>
            <a:r>
              <a:rPr lang="en-US" dirty="0" smtClean="0"/>
              <a:t>More consistent with requirements</a:t>
            </a:r>
          </a:p>
          <a:p>
            <a:pPr lvl="1"/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5240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http://www.naturallyintense.net/blog/wp-content/uploads/2009/09/tapemeas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-10886"/>
            <a:ext cx="1981200" cy="1600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96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Height vs. Lower Leg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219200"/>
            <a:ext cx="7391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/>
              <a:t>Describe graph (form, direction, strength)</a:t>
            </a:r>
            <a:endParaRPr lang="en-US" sz="19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/>
              <a:t>Give correlation value (r)</a:t>
            </a:r>
          </a:p>
          <a:p>
            <a:endParaRPr lang="en-US" sz="1900" dirty="0" smtClean="0"/>
          </a:p>
          <a:p>
            <a:endParaRPr lang="en-US" sz="1900" dirty="0"/>
          </a:p>
          <a:p>
            <a:r>
              <a:rPr lang="en-US" sz="1900" dirty="0" smtClean="0"/>
              <a:t>HEIGHT = a + b(lower leg)</a:t>
            </a:r>
          </a:p>
          <a:p>
            <a:endParaRPr lang="en-US" sz="1900" dirty="0" smtClean="0"/>
          </a:p>
          <a:p>
            <a:endParaRPr lang="en-US" sz="1900" dirty="0"/>
          </a:p>
          <a:p>
            <a:endParaRPr lang="en-US" sz="1900" dirty="0" smtClean="0"/>
          </a:p>
          <a:p>
            <a:endParaRPr lang="en-US" sz="19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/>
              <a:t>Interpret slope…</a:t>
            </a:r>
            <a:endParaRPr lang="en-US" sz="19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/>
              <a:t>Interpret r-squared…</a:t>
            </a:r>
            <a:endParaRPr lang="en-US" sz="19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/>
              <a:t>Describe residual plot (form, direction, strength)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900" dirty="0" smtClean="0"/>
              <a:t>Is the linear model appropriate?  Use correlation, residual plot, and original plot</a:t>
            </a:r>
            <a:endParaRPr lang="en-US" sz="19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900" dirty="0"/>
          </a:p>
          <a:p>
            <a:endParaRPr lang="en-US" sz="19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214846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80893"/>
            <a:ext cx="7696200" cy="59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762000" y="2743200"/>
            <a:ext cx="4572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735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Height and Lower leg based on gender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3505200"/>
            <a:ext cx="3657600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Compare male and female data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25400" y="3004143"/>
            <a:ext cx="3581400" cy="258532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MALES: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Describe </a:t>
            </a:r>
            <a:r>
              <a:rPr lang="en-US" dirty="0" smtClean="0"/>
              <a:t>male </a:t>
            </a:r>
            <a:r>
              <a:rPr lang="en-US" dirty="0"/>
              <a:t>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line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r>
              <a:rPr lang="en-US" dirty="0" smtClean="0"/>
              <a:t>male </a:t>
            </a:r>
            <a:r>
              <a:rPr lang="en-US" dirty="0"/>
              <a:t>height = a + b(lower leg)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</a:t>
            </a:r>
            <a:r>
              <a:rPr lang="en-US" dirty="0"/>
              <a:t>correlation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</a:t>
            </a:r>
            <a:r>
              <a:rPr lang="en-US" dirty="0"/>
              <a:t>r-squared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5240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4" t="-25430"/>
          <a:stretch/>
        </p:blipFill>
        <p:spPr bwMode="auto">
          <a:xfrm>
            <a:off x="72736" y="5589465"/>
            <a:ext cx="7243618" cy="51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5" t="-11201" b="-1"/>
          <a:stretch/>
        </p:blipFill>
        <p:spPr bwMode="auto">
          <a:xfrm>
            <a:off x="93517" y="6100659"/>
            <a:ext cx="7229764" cy="452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50"/>
          <a:stretch/>
        </p:blipFill>
        <p:spPr bwMode="auto">
          <a:xfrm>
            <a:off x="3886200" y="609600"/>
            <a:ext cx="3914774" cy="2732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762000" y="1976029"/>
            <a:ext cx="533400" cy="4124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57200" y="4296804"/>
            <a:ext cx="152400" cy="14943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0" y="609600"/>
            <a:ext cx="3581400" cy="230832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FEMALES: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Describe female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line </a:t>
            </a:r>
          </a:p>
          <a:p>
            <a:endParaRPr lang="en-US" dirty="0"/>
          </a:p>
          <a:p>
            <a:r>
              <a:rPr lang="en-US" dirty="0" smtClean="0"/>
              <a:t>female height = a + b(lower leg)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correlation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r-squared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052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782" y="0"/>
            <a:ext cx="8839200" cy="77724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Male </a:t>
            </a:r>
            <a:r>
              <a:rPr lang="en-US" sz="3000" dirty="0" err="1" smtClean="0"/>
              <a:t>resid</a:t>
            </a:r>
            <a:r>
              <a:rPr lang="en-US" sz="3000" dirty="0"/>
              <a:t> </a:t>
            </a:r>
            <a:r>
              <a:rPr lang="en-US" sz="3000" dirty="0" smtClean="0"/>
              <a:t>plot		Female </a:t>
            </a:r>
            <a:r>
              <a:rPr lang="en-US" sz="3000" dirty="0" err="1" smtClean="0"/>
              <a:t>resid</a:t>
            </a:r>
            <a:r>
              <a:rPr lang="en-US" sz="3000" dirty="0" smtClean="0"/>
              <a:t> plot</a:t>
            </a:r>
            <a:endParaRPr lang="en-US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76"/>
          <a:stretch/>
        </p:blipFill>
        <p:spPr bwMode="auto">
          <a:xfrm>
            <a:off x="4724400" y="602673"/>
            <a:ext cx="409575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16"/>
          <a:stretch/>
        </p:blipFill>
        <p:spPr bwMode="auto">
          <a:xfrm>
            <a:off x="46759" y="632980"/>
            <a:ext cx="4095750" cy="4770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47800" y="5638800"/>
            <a:ext cx="5324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Comment on the fit of the linear model for each gender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91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Height Vs. Wrist Circumference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2"/>
          <a:stretch/>
        </p:blipFill>
        <p:spPr bwMode="auto">
          <a:xfrm>
            <a:off x="19594" y="1665514"/>
            <a:ext cx="5085806" cy="477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0" y="15240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050" name="Picture 2" descr="http://www.istockphoto.com/file_thumbview_approve/4018546/2/istockphoto_4018546-tape-measur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43" b="24286"/>
          <a:stretch/>
        </p:blipFill>
        <p:spPr bwMode="auto">
          <a:xfrm>
            <a:off x="1510937" y="-10886"/>
            <a:ext cx="5105400" cy="940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17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" y="320040"/>
            <a:ext cx="7242048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Height Vs. Wrist Circumference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524000"/>
            <a:ext cx="7315200" cy="5029200"/>
          </a:xfrm>
          <a:prstGeom prst="rect">
            <a:avLst/>
          </a:prstGeom>
        </p:spPr>
        <p:txBody>
          <a:bodyPr vert="horz" anchor="t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Describe graph (form, direction, strength)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Give correlation value (r)</a:t>
            </a:r>
          </a:p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HEIGHT = a + </a:t>
            </a:r>
            <a:r>
              <a:rPr lang="en-US" sz="3600" dirty="0" smtClean="0"/>
              <a:t>b(wrist </a:t>
            </a:r>
            <a:r>
              <a:rPr lang="en-US" sz="3600" dirty="0" err="1" smtClean="0"/>
              <a:t>circ</a:t>
            </a:r>
            <a:r>
              <a:rPr lang="en-US" sz="3600" dirty="0" smtClean="0"/>
              <a:t>)</a:t>
            </a:r>
            <a:endParaRPr lang="en-US" sz="3600" dirty="0"/>
          </a:p>
          <a:p>
            <a:endParaRPr lang="en-US" sz="3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Interpret slope…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Interpret r-squared…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Describe residual plot (form, direction, strength)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600" dirty="0"/>
              <a:t>Is the linear model appropriate?  Use correlation, residual plot, and original plot</a:t>
            </a:r>
          </a:p>
          <a:p>
            <a:pPr marL="0" indent="0">
              <a:buFont typeface="Wingdings 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31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9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Height and Wrist Circumference Based on Gender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37"/>
          <a:stretch/>
        </p:blipFill>
        <p:spPr bwMode="auto">
          <a:xfrm>
            <a:off x="3770812" y="1643742"/>
            <a:ext cx="4343400" cy="346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0" y="1524000"/>
            <a:ext cx="8153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8200" y="5848458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Compare male and female data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1674291"/>
            <a:ext cx="3581400" cy="230832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FEMALES: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Describe female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line </a:t>
            </a:r>
          </a:p>
          <a:p>
            <a:endParaRPr lang="en-US" dirty="0"/>
          </a:p>
          <a:p>
            <a:r>
              <a:rPr lang="en-US" dirty="0" smtClean="0"/>
              <a:t>female height = a + b(lower leg)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correlation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List female r-squared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39486" y="4114800"/>
            <a:ext cx="3581400" cy="258532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MALES: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Describe </a:t>
            </a:r>
            <a:r>
              <a:rPr lang="en-US" dirty="0" smtClean="0"/>
              <a:t>male </a:t>
            </a:r>
            <a:r>
              <a:rPr lang="en-US" dirty="0"/>
              <a:t>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line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r>
              <a:rPr lang="en-US" dirty="0" smtClean="0"/>
              <a:t>male </a:t>
            </a:r>
            <a:r>
              <a:rPr lang="en-US" dirty="0"/>
              <a:t>height = a + b(lower leg)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</a:t>
            </a:r>
            <a:r>
              <a:rPr lang="en-US" dirty="0"/>
              <a:t>correlation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List </a:t>
            </a:r>
            <a:r>
              <a:rPr lang="en-US" dirty="0" smtClean="0"/>
              <a:t>male </a:t>
            </a:r>
            <a:r>
              <a:rPr lang="en-US" dirty="0"/>
              <a:t>r-squared</a:t>
            </a:r>
          </a:p>
        </p:txBody>
      </p:sp>
    </p:spTree>
    <p:extLst>
      <p:ext uri="{BB962C8B-B14F-4D97-AF65-F5344CB8AC3E}">
        <p14:creationId xmlns:p14="http://schemas.microsoft.com/office/powerpoint/2010/main" val="179925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405</TotalTime>
  <Words>1233</Words>
  <Application>Microsoft Office PowerPoint</Application>
  <PresentationFormat>On-screen Show (4:3)</PresentationFormat>
  <Paragraphs>256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Opulent</vt:lpstr>
      <vt:lpstr>Predicting heights project</vt:lpstr>
      <vt:lpstr>Introduction</vt:lpstr>
      <vt:lpstr>Height vs. Lower Leg</vt:lpstr>
      <vt:lpstr>Height vs. Lower Leg</vt:lpstr>
      <vt:lpstr>Height and Lower leg based on gender</vt:lpstr>
      <vt:lpstr>Male resid plot  Female resid plot</vt:lpstr>
      <vt:lpstr>Height Vs. Wrist Circumference</vt:lpstr>
      <vt:lpstr>PowerPoint Presentation</vt:lpstr>
      <vt:lpstr>Height and Wrist Circumference Based on Gender</vt:lpstr>
      <vt:lpstr>Male resid plot  Female resid plot</vt:lpstr>
      <vt:lpstr>Height vs. Arm Length</vt:lpstr>
      <vt:lpstr>PowerPoint Presentation</vt:lpstr>
      <vt:lpstr>Height and arm length based on gender</vt:lpstr>
      <vt:lpstr>Male resid plot  Female resid plot</vt:lpstr>
      <vt:lpstr>Best Model – Lower Leg</vt:lpstr>
      <vt:lpstr>Our Predicted Heights</vt:lpstr>
      <vt:lpstr>Predicted teacher heights</vt:lpstr>
      <vt:lpstr>Confidence</vt:lpstr>
      <vt:lpstr>Linreg t test (on best model)</vt:lpstr>
      <vt:lpstr>PowerPoint Presentation</vt:lpstr>
      <vt:lpstr>Lin Reg Confidence interval</vt:lpstr>
      <vt:lpstr>Analysis of gender heights</vt:lpstr>
      <vt:lpstr>2 sample t test on the mean height of male/female </vt:lpstr>
      <vt:lpstr>Confidence interval</vt:lpstr>
      <vt:lpstr>Analysis of arm length by gender</vt:lpstr>
      <vt:lpstr>Test of significance </vt:lpstr>
      <vt:lpstr>Confidence interval</vt:lpstr>
      <vt:lpstr>Analysis of HEIGHT by GENDER</vt:lpstr>
      <vt:lpstr>Test of significance </vt:lpstr>
      <vt:lpstr>Confidence interval</vt:lpstr>
      <vt:lpstr>Bias and errors</vt:lpstr>
      <vt:lpstr>Conclusion 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Height vs. Lower Leg</dc:title>
  <dc:creator>Alexa Lenskold</dc:creator>
  <cp:lastModifiedBy>MCNELIS, LAUREN</cp:lastModifiedBy>
  <cp:revision>34</cp:revision>
  <cp:lastPrinted>2013-05-23T16:06:59Z</cp:lastPrinted>
  <dcterms:created xsi:type="dcterms:W3CDTF">2011-10-10T11:51:35Z</dcterms:created>
  <dcterms:modified xsi:type="dcterms:W3CDTF">2013-05-23T16:07:46Z</dcterms:modified>
</cp:coreProperties>
</file>